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5AD56B-74C4-47B3-9DF2-99B1036B77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8134" y="381932"/>
            <a:ext cx="7766936" cy="1646302"/>
          </a:xfrm>
        </p:spPr>
        <p:txBody>
          <a:bodyPr/>
          <a:lstStyle/>
          <a:p>
            <a:r>
              <a:rPr lang="pt-BR" dirty="0"/>
              <a:t>AULA DE CÁLCULO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7223304-5774-4EDE-8415-75C847A42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81956" y="2827864"/>
            <a:ext cx="6700136" cy="2918180"/>
          </a:xfrm>
        </p:spPr>
        <p:txBody>
          <a:bodyPr>
            <a:normAutofit/>
          </a:bodyPr>
          <a:lstStyle/>
          <a:p>
            <a:pPr algn="l"/>
            <a:r>
              <a:rPr lang="pt-BR" dirty="0">
                <a:solidFill>
                  <a:schemeClr val="tx1"/>
                </a:solidFill>
              </a:rPr>
              <a:t>PEGUE SEU CADERNO, CANETAS, </a:t>
            </a:r>
          </a:p>
          <a:p>
            <a:pPr algn="l"/>
            <a:r>
              <a:rPr lang="pt-BR" dirty="0">
                <a:solidFill>
                  <a:schemeClr val="tx1"/>
                </a:solidFill>
              </a:rPr>
              <a:t>LÁPIS, BORRACHA, CALCULADORA.</a:t>
            </a:r>
          </a:p>
          <a:p>
            <a:pPr algn="l"/>
            <a:r>
              <a:rPr lang="pt-BR" dirty="0">
                <a:solidFill>
                  <a:schemeClr val="tx1"/>
                </a:solidFill>
              </a:rPr>
              <a:t>INICIAREMOS A AULA EM ALGUNS MINUTOS.</a:t>
            </a:r>
          </a:p>
          <a:p>
            <a:pPr algn="l"/>
            <a:endParaRPr lang="pt-BR" dirty="0">
              <a:solidFill>
                <a:schemeClr val="tx1"/>
              </a:solidFill>
            </a:endParaRPr>
          </a:p>
          <a:p>
            <a:pPr algn="l"/>
            <a:r>
              <a:rPr lang="pt-BR" dirty="0">
                <a:solidFill>
                  <a:schemeClr val="tx1"/>
                </a:solidFill>
              </a:rPr>
              <a:t>AGUARDE SÓ MAIS UNS INSTANTES</a:t>
            </a:r>
          </a:p>
          <a:p>
            <a:pPr algn="l"/>
            <a:endParaRPr lang="pt-BR" dirty="0">
              <a:solidFill>
                <a:schemeClr val="tx1"/>
              </a:solidFill>
            </a:endParaRPr>
          </a:p>
          <a:p>
            <a:pPr algn="l"/>
            <a:r>
              <a:rPr lang="pt-BR" dirty="0">
                <a:solidFill>
                  <a:schemeClr val="tx1"/>
                </a:solidFill>
              </a:rPr>
              <a:t>PROF. MARCELO SILVÉRIO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67339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290CBA-F85B-4848-B5E5-4F993F30A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 DE APLICAÇÃO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D64EFE51-2C72-4955-A075-3B6953B3F1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pt-BR" dirty="0"/>
                  <a:t>(  ) Dê a fórmula da derivada de</a:t>
                </a:r>
              </a:p>
              <a:p>
                <a:pPr marL="0" indent="0">
                  <a:buNone/>
                </a:pPr>
                <a:endParaRPr lang="pt-BR" dirty="0"/>
              </a:p>
              <a:p>
                <a:pPr marL="0" indent="0">
                  <a:buNone/>
                </a:pPr>
                <a:r>
                  <a:rPr lang="pt-BR" dirty="0"/>
                  <a:t>Y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pt-B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sup>
                    </m:sSup>
                    <m:r>
                      <a:rPr lang="pt-BR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+  10</m:t>
                    </m:r>
                    <m:r>
                      <a:rPr lang="pt-BR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pt-BR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+  </m:t>
                    </m:r>
                    <m:sSup>
                      <m:sSupPr>
                        <m:ctrlPr>
                          <a:rPr lang="pt-B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pt-B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pt-BR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pt-BR" dirty="0"/>
              </a:p>
              <a:p>
                <a:pPr marL="0" indent="0">
                  <a:buNone/>
                </a:pPr>
                <a:endParaRPr lang="pt-BR" dirty="0"/>
              </a:p>
              <a:p>
                <a:pPr marL="0" indent="0">
                  <a:buNone/>
                </a:pPr>
                <a:endParaRPr lang="pt-BR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D64EFE51-2C72-4955-A075-3B6953B3F1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94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7286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3CEE34-1B5A-4AF5-BBDB-D60A04709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FB8A4020-2C89-4B6F-8A5F-CD8485920D5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2160589"/>
                <a:ext cx="4278488" cy="388077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pt-BR" dirty="0"/>
                  <a:t>( )  Calcule o logaritmo</a:t>
                </a:r>
              </a:p>
              <a:p>
                <a:pPr marL="0" indent="0">
                  <a:buNone/>
                </a:pPr>
                <a:endParaRPr lang="pt-B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BR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pt-B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pt-BR" sz="2400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pt-BR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pt-BR" sz="2400" b="0" i="1" smtClean="0">
                              <a:latin typeface="Cambria Math" panose="02040503050406030204" pitchFamily="18" charset="0"/>
                            </a:rPr>
                            <m:t>64</m:t>
                          </m:r>
                        </m:e>
                      </m:func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FB8A4020-2C89-4B6F-8A5F-CD8485920D5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160589"/>
                <a:ext cx="4278488" cy="3880773"/>
              </a:xfrm>
              <a:blipFill>
                <a:blip r:embed="rId2"/>
                <a:stretch>
                  <a:fillRect l="-1140" t="-94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9207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D4AEAF-4377-4164-9C82-71026DEE1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034691F-1B69-439B-803D-0498BA5E7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(  )  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4E6A50DC-C0CD-4BDB-94BB-FC3A4B91F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806" y="2359646"/>
            <a:ext cx="8168196" cy="2806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239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A01C37-4C98-4969-B64A-A4C6C5442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PROPRIEDADE DE DERIVADA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F9990328-D4D7-4079-8734-DF0521872AD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pt-BR" dirty="0"/>
                  <a:t>(IV) LOGARITMO NATURAL</a:t>
                </a:r>
              </a:p>
              <a:p>
                <a:pPr marL="0" indent="0">
                  <a:buNone/>
                </a:pPr>
                <a:endParaRPr lang="pt-BR" dirty="0"/>
              </a:p>
              <a:p>
                <a:pPr marL="0" indent="0">
                  <a:buNone/>
                </a:pPr>
                <a:r>
                  <a:rPr lang="pt-BR" dirty="0">
                    <a:solidFill>
                      <a:schemeClr val="tx1"/>
                    </a:solidFill>
                  </a:rPr>
                  <a:t>Y =  </a:t>
                </a:r>
                <a:r>
                  <a:rPr lang="pt-BR" dirty="0" err="1">
                    <a:solidFill>
                      <a:schemeClr val="tx1"/>
                    </a:solidFill>
                  </a:rPr>
                  <a:t>ln</a:t>
                </a:r>
                <a:r>
                  <a:rPr lang="pt-BR" dirty="0">
                    <a:solidFill>
                      <a:schemeClr val="tx1"/>
                    </a:solidFill>
                  </a:rPr>
                  <a:t>(x)</a:t>
                </a:r>
              </a:p>
              <a:p>
                <a:pPr marL="0" indent="0">
                  <a:buNone/>
                </a:pPr>
                <a:endParaRPr lang="pt-BR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pt-BR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pt-BR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pt-BR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BR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pt-BR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pt-BR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sz="2400" dirty="0">
                    <a:solidFill>
                      <a:schemeClr val="tx1"/>
                    </a:solidFill>
                  </a:rPr>
                  <a:t>   </a:t>
                </a:r>
              </a:p>
              <a:p>
                <a:pPr marL="0" indent="0">
                  <a:buNone/>
                </a:pPr>
                <a:endParaRPr lang="pt-BR" sz="24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pt-BR" sz="24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pt-BR" sz="1600" dirty="0">
                    <a:solidFill>
                      <a:schemeClr val="tx1"/>
                    </a:solidFill>
                  </a:rPr>
                  <a:t>(hipérbole)</a:t>
                </a:r>
                <a:endParaRPr lang="pt-BR" sz="12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F9990328-D4D7-4079-8734-DF0521872AD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94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14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CE1571-194A-4CA3-AE09-C7A792171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 DE APLICAÇÃO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84F345-90D7-4BDD-AC56-F577379B5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(  ) Uma partícula move-se de acordo com a função horária</a:t>
            </a:r>
          </a:p>
          <a:p>
            <a:pPr marL="0" indent="0">
              <a:buNone/>
            </a:pPr>
            <a:r>
              <a:rPr lang="pt-BR" dirty="0"/>
              <a:t>Y = </a:t>
            </a:r>
            <a:r>
              <a:rPr lang="pt-BR" dirty="0" err="1"/>
              <a:t>ln</a:t>
            </a:r>
            <a:r>
              <a:rPr lang="pt-BR" dirty="0"/>
              <a:t>(x)</a:t>
            </a:r>
          </a:p>
          <a:p>
            <a:pPr marL="0" indent="0">
              <a:buNone/>
            </a:pPr>
            <a:r>
              <a:rPr lang="pt-BR" dirty="0"/>
              <a:t>Com y em metros e x em segundos. </a:t>
            </a:r>
          </a:p>
          <a:p>
            <a:pPr marL="0" indent="0">
              <a:buNone/>
            </a:pPr>
            <a:r>
              <a:rPr lang="pt-BR" dirty="0"/>
              <a:t>Calcule sua velocidade instantânea em x = 0,5 s. </a:t>
            </a:r>
          </a:p>
        </p:txBody>
      </p:sp>
    </p:spTree>
    <p:extLst>
      <p:ext uri="{BB962C8B-B14F-4D97-AF65-F5344CB8AC3E}">
        <p14:creationId xmlns:p14="http://schemas.microsoft.com/office/powerpoint/2010/main" val="2820187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75FF53-B4DC-4D84-966E-47A6165EE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666A06C-0790-4AB2-BBAB-0E5AF7B576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(   ) Dê a fórmula da derivada de</a:t>
            </a:r>
          </a:p>
          <a:p>
            <a:pPr marL="0" indent="0">
              <a:buNone/>
            </a:pPr>
            <a:r>
              <a:rPr lang="pt-BR" dirty="0"/>
              <a:t>Y = 10x³ + 7x² + 9x + 12 + </a:t>
            </a:r>
            <a:r>
              <a:rPr lang="pt-BR" dirty="0" err="1"/>
              <a:t>ln</a:t>
            </a:r>
            <a:r>
              <a:rPr lang="pt-BR" dirty="0"/>
              <a:t>(x)</a:t>
            </a:r>
          </a:p>
        </p:txBody>
      </p:sp>
    </p:spTree>
    <p:extLst>
      <p:ext uri="{BB962C8B-B14F-4D97-AF65-F5344CB8AC3E}">
        <p14:creationId xmlns:p14="http://schemas.microsoft.com/office/powerpoint/2010/main" val="2125148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70CA82-24B0-4D46-8014-FF8B3A798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1ED0F86-215F-41B2-874D-B21DBC96E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(  ) Dada a função exponencial:</a:t>
            </a:r>
          </a:p>
          <a:p>
            <a:pPr marL="0" indent="0">
              <a:buNone/>
            </a:pPr>
            <a:r>
              <a:rPr lang="pt-BR" dirty="0"/>
              <a:t>f(x) = 2</a:t>
            </a:r>
            <a:r>
              <a:rPr lang="pt-BR" baseline="30000" dirty="0"/>
              <a:t>x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Calcule</a:t>
            </a:r>
          </a:p>
          <a:p>
            <a:pPr marL="0" indent="0">
              <a:buNone/>
            </a:pPr>
            <a:r>
              <a:rPr lang="pt-BR" dirty="0"/>
              <a:t>a)  f(3)                  			   b) f(0)  </a:t>
            </a:r>
          </a:p>
        </p:txBody>
      </p:sp>
    </p:spTree>
    <p:extLst>
      <p:ext uri="{BB962C8B-B14F-4D97-AF65-F5344CB8AC3E}">
        <p14:creationId xmlns:p14="http://schemas.microsoft.com/office/powerpoint/2010/main" val="542123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C4D99-3DAD-4B83-B51D-D177B6F9C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PROPRIEDADE DE DERIVADA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7ED8A7D0-7E46-42D5-A05E-4D985B3AB28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pt-BR" dirty="0"/>
                  <a:t>(V) FUNÇÃO EXPONENCIAL</a:t>
                </a:r>
              </a:p>
              <a:p>
                <a:pPr marL="0" indent="0">
                  <a:buNone/>
                </a:pPr>
                <a:endParaRPr lang="pt-BR" dirty="0"/>
              </a:p>
              <a:p>
                <a:pPr marL="0" indent="0">
                  <a:buNone/>
                </a:pPr>
                <a:r>
                  <a:rPr lang="pt-BR" sz="2400" dirty="0"/>
                  <a:t>y = </a:t>
                </a:r>
                <a:r>
                  <a:rPr lang="pt-BR" sz="2400" dirty="0" err="1"/>
                  <a:t>a</a:t>
                </a:r>
                <a:r>
                  <a:rPr lang="pt-BR" sz="2400" baseline="30000" dirty="0" err="1"/>
                  <a:t>x</a:t>
                </a:r>
                <a:endParaRPr lang="pt-BR" sz="2400" dirty="0"/>
              </a:p>
              <a:p>
                <a:pPr marL="0" indent="0">
                  <a:buNone/>
                </a:pPr>
                <a:endParaRPr lang="pt-BR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pt-BR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pt-BR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pt-BR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pt-BR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pt-BR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pt-BR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. </m:t>
                    </m:r>
                    <m:r>
                      <m:rPr>
                        <m:sty m:val="p"/>
                      </m:rPr>
                      <a:rPr lang="pt-BR" sz="2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ln</m:t>
                    </m:r>
                    <m:r>
                      <a:rPr lang="pt-BR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pt-BR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pt-BR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pt-BR" sz="2000" dirty="0">
                    <a:solidFill>
                      <a:schemeClr val="tx1"/>
                    </a:solidFill>
                  </a:rPr>
                  <a:t> </a:t>
                </a:r>
                <a:endParaRPr lang="pt-BR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7ED8A7D0-7E46-42D5-A05E-4D985B3AB28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64" t="-94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0387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92DD11-FB50-4165-BFFE-F620D68D8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PROBLEMA APLICADO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33F7806A-6A7D-4398-85F2-CEF717622A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pt-BR" dirty="0"/>
                  <a:t>Uma partícula move-se de acordo com a função horária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pt-BR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  <m:sup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 </a:t>
                </a:r>
              </a:p>
              <a:p>
                <a:pPr marL="0" indent="0">
                  <a:buNone/>
                </a:pPr>
                <a:r>
                  <a:rPr lang="pt-BR" dirty="0"/>
                  <a:t>Com y em metros e x em segundos.</a:t>
                </a:r>
              </a:p>
              <a:p>
                <a:pPr marL="0" indent="0">
                  <a:buNone/>
                </a:pPr>
                <a:r>
                  <a:rPr lang="pt-BR" dirty="0"/>
                  <a:t>Calcule sua velocidade instantânea em x = 2 s.</a:t>
                </a:r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33F7806A-6A7D-4398-85F2-CEF717622A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94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95766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226</Words>
  <Application>Microsoft Office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Arial</vt:lpstr>
      <vt:lpstr>Cambria Math</vt:lpstr>
      <vt:lpstr>Trebuchet MS</vt:lpstr>
      <vt:lpstr>Wingdings 3</vt:lpstr>
      <vt:lpstr>Facetado</vt:lpstr>
      <vt:lpstr>AULA DE CÁLCULO</vt:lpstr>
      <vt:lpstr>EXERCÍCIOS</vt:lpstr>
      <vt:lpstr>EXERCÍCIOS</vt:lpstr>
      <vt:lpstr>PROPRIEDADE DE DERIVADA</vt:lpstr>
      <vt:lpstr>EXERCÍCIO DE APLICAÇÃO</vt:lpstr>
      <vt:lpstr>EXERCÍCIOS</vt:lpstr>
      <vt:lpstr>EXERCÍCIO</vt:lpstr>
      <vt:lpstr>PROPRIEDADE DE DERIVADA</vt:lpstr>
      <vt:lpstr>PROBLEMA APLICADO</vt:lpstr>
      <vt:lpstr>EXERCÍCIO DE APLICAÇÃO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AULA DE CÁLCULO</dc:title>
  <dc:creator>MARCELO DOS SANTOS SILVERIO</dc:creator>
  <cp:lastModifiedBy>MARCELO DOS SANTOS SILVERIO</cp:lastModifiedBy>
  <cp:revision>3</cp:revision>
  <dcterms:created xsi:type="dcterms:W3CDTF">2026-05-22T11:49:06Z</dcterms:created>
  <dcterms:modified xsi:type="dcterms:W3CDTF">2026-05-22T12:08:02Z</dcterms:modified>
</cp:coreProperties>
</file>